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Noto Serif Japanese" charset="1" panose="02020200000000000000"/>
      <p:regular r:id="rId25"/>
    </p:embeddedFont>
    <p:embeddedFont>
      <p:font typeface="Noto Serif Japanese Bold" charset="1" panose="02020200000000000000"/>
      <p:regular r:id="rId26"/>
    </p:embeddedFont>
    <p:embeddedFont>
      <p:font typeface="UD角ゴ_ラージ（N仕様） Light" charset="1" panose="02020300000000000000"/>
      <p:regular r:id="rId27"/>
    </p:embeddedFont>
    <p:embeddedFont>
      <p:font typeface="Noto Serif Japanese Light" charset="1" panose="02020200000000000000"/>
      <p:regular r:id="rId28"/>
    </p:embeddedFont>
    <p:embeddedFont>
      <p:font typeface="Rounded M+" charset="1" panose="020B0502020203020207"/>
      <p:regular r:id="rId29"/>
    </p:embeddedFont>
    <p:embeddedFont>
      <p:font typeface="Rounded M+ Bold" charset="1" panose="020B0702020203020207"/>
      <p:regular r:id="rId30"/>
    </p:embeddedFont>
    <p:embeddedFont>
      <p:font typeface="Noto Sans JP Bold" charset="1" panose="020B0800000000000000"/>
      <p:regular r:id="rId31"/>
    </p:embeddedFont>
    <p:embeddedFont>
      <p:font typeface="Noto Sans JP" charset="1" panose="020B0500000000000000"/>
      <p:regular r:id="rId32"/>
    </p:embeddedFont>
    <p:embeddedFont>
      <p:font typeface="UD角ゴ_ラージ（N仕様） Bold" charset="1" panose="020207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GgcfBO3TM.mp4" Type="http://schemas.openxmlformats.org/officeDocument/2006/relationships/video"/><Relationship Id="rId4" Target="../media/VAGgcfBO3TM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GgR_qETmc.mp4" Type="http://schemas.openxmlformats.org/officeDocument/2006/relationships/video"/><Relationship Id="rId4" Target="../media/VAGgR_qETmc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39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GgchDyD2U.mp4" Type="http://schemas.openxmlformats.org/officeDocument/2006/relationships/video"/><Relationship Id="rId4" Target="../media/VAGgchDyD2U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7915" y="-2477524"/>
            <a:ext cx="10901079" cy="10759506"/>
          </a:xfrm>
          <a:custGeom>
            <a:avLst/>
            <a:gdLst/>
            <a:ahLst/>
            <a:cxnLst/>
            <a:rect r="r" b="b" t="t" l="l"/>
            <a:pathLst>
              <a:path h="10759506" w="10901079">
                <a:moveTo>
                  <a:pt x="0" y="0"/>
                </a:moveTo>
                <a:lnTo>
                  <a:pt x="10901078" y="0"/>
                </a:lnTo>
                <a:lnTo>
                  <a:pt x="10901078" y="10759507"/>
                </a:lnTo>
                <a:lnTo>
                  <a:pt x="0" y="10759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14580" y="3894064"/>
            <a:ext cx="6117265" cy="5864928"/>
          </a:xfrm>
          <a:custGeom>
            <a:avLst/>
            <a:gdLst/>
            <a:ahLst/>
            <a:cxnLst/>
            <a:rect r="r" b="b" t="t" l="l"/>
            <a:pathLst>
              <a:path h="5864928" w="6117265">
                <a:moveTo>
                  <a:pt x="0" y="0"/>
                </a:moveTo>
                <a:lnTo>
                  <a:pt x="6117266" y="0"/>
                </a:lnTo>
                <a:lnTo>
                  <a:pt x="6117266" y="5864928"/>
                </a:lnTo>
                <a:lnTo>
                  <a:pt x="0" y="5864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4880" y="993244"/>
            <a:ext cx="15359401" cy="288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13"/>
              </a:lnSpc>
            </a:pPr>
            <a:r>
              <a:rPr lang="en-US" sz="23651" spc="-2341">
                <a:solidFill>
                  <a:srgbClr val="201E21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TOKUshoku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9326" y="7991475"/>
            <a:ext cx="799946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4999" spc="-359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食料廃棄を</a:t>
            </a:r>
          </a:p>
          <a:p>
            <a:pPr algn="l">
              <a:lnSpc>
                <a:spcPts val="4949"/>
              </a:lnSpc>
            </a:pPr>
            <a:r>
              <a:rPr lang="en-US" b="true" sz="4999" spc="-359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テクノロジーを使って削減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9326" y="4049949"/>
            <a:ext cx="7394508" cy="83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6"/>
              </a:lnSpc>
            </a:pPr>
            <a:r>
              <a:rPr lang="en-US" sz="6637" spc="-464" b="true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チーム47：徳川食軍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E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70821" y="2114646"/>
            <a:ext cx="10300152" cy="302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64"/>
              </a:lnSpc>
            </a:pPr>
            <a:r>
              <a:rPr lang="en-US" sz="11782" spc="-1166" b="true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実際の</a:t>
            </a:r>
          </a:p>
          <a:p>
            <a:pPr algn="l" marL="0" indent="0" lvl="0">
              <a:lnSpc>
                <a:spcPts val="11664"/>
              </a:lnSpc>
            </a:pPr>
            <a:r>
              <a:rPr lang="en-US" b="true" sz="11782" spc="-116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プロダクト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51981" y="4705894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0"/>
                </a:moveTo>
                <a:lnTo>
                  <a:pt x="4107319" y="0"/>
                </a:lnTo>
                <a:lnTo>
                  <a:pt x="4107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879275"/>
            <a:ext cx="9144000" cy="6774287"/>
          </a:xfrm>
          <a:custGeom>
            <a:avLst/>
            <a:gdLst/>
            <a:ahLst/>
            <a:cxnLst/>
            <a:rect r="r" b="b" t="t" l="l"/>
            <a:pathLst>
              <a:path h="6774287" w="9144000">
                <a:moveTo>
                  <a:pt x="0" y="0"/>
                </a:moveTo>
                <a:lnTo>
                  <a:pt x="9144000" y="0"/>
                </a:lnTo>
                <a:lnTo>
                  <a:pt x="9144000" y="6774287"/>
                </a:lnTo>
                <a:lnTo>
                  <a:pt x="0" y="6774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806" t="0" r="1806" b="0"/>
          <a:stretch>
            <a:fillRect/>
          </a:stretch>
        </p:blipFill>
        <p:spPr>
          <a:xfrm flipH="false" flipV="false" rot="0">
            <a:off x="1681958" y="1648519"/>
            <a:ext cx="14924084" cy="83947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8153" y="585695"/>
            <a:ext cx="9356137" cy="75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09"/>
              </a:lnSpc>
              <a:spcBef>
                <a:spcPct val="0"/>
              </a:spcBef>
            </a:pPr>
            <a:r>
              <a:rPr lang="en-US" b="true" sz="6999" spc="-692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商品の発見と情報確認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4574" y="1496273"/>
            <a:ext cx="15238852" cy="857185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1729" y="548511"/>
            <a:ext cx="8397992" cy="75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09"/>
              </a:lnSpc>
              <a:spcBef>
                <a:spcPct val="0"/>
              </a:spcBef>
            </a:pPr>
            <a:r>
              <a:rPr lang="en-US" b="true" sz="6999" spc="-692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レシートのスキャン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0455" y="2325876"/>
            <a:ext cx="8392716" cy="3396514"/>
            <a:chOff x="0" y="0"/>
            <a:chExt cx="11190288" cy="45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025869" y="789073"/>
              <a:ext cx="2733693" cy="2733693"/>
            </a:xfrm>
            <a:custGeom>
              <a:avLst/>
              <a:gdLst/>
              <a:ahLst/>
              <a:cxnLst/>
              <a:rect r="r" b="b" t="t" l="l"/>
              <a:pathLst>
                <a:path h="2733693" w="2733693">
                  <a:moveTo>
                    <a:pt x="0" y="0"/>
                  </a:moveTo>
                  <a:lnTo>
                    <a:pt x="2733693" y="0"/>
                  </a:lnTo>
                  <a:lnTo>
                    <a:pt x="2733693" y="2733693"/>
                  </a:lnTo>
                  <a:lnTo>
                    <a:pt x="0" y="2733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30725" y="695260"/>
              <a:ext cx="2733693" cy="2733693"/>
            </a:xfrm>
            <a:custGeom>
              <a:avLst/>
              <a:gdLst/>
              <a:ahLst/>
              <a:cxnLst/>
              <a:rect r="r" b="b" t="t" l="l"/>
              <a:pathLst>
                <a:path h="2733693" w="2733693">
                  <a:moveTo>
                    <a:pt x="0" y="0"/>
                  </a:moveTo>
                  <a:lnTo>
                    <a:pt x="2733693" y="0"/>
                  </a:lnTo>
                  <a:lnTo>
                    <a:pt x="2733693" y="2733693"/>
                  </a:lnTo>
                  <a:lnTo>
                    <a:pt x="0" y="2733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595144" y="97544"/>
              <a:ext cx="5595144" cy="802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8"/>
                </a:lnSpc>
              </a:pPr>
              <a:r>
                <a:rPr lang="en-US" b="true" sz="2454" spc="-171">
                  <a:solidFill>
                    <a:srgbClr val="201E21"/>
                  </a:solidFill>
                  <a:latin typeface="Noto Serif Japanese Bold"/>
                  <a:ea typeface="Noto Serif Japanese Bold"/>
                  <a:cs typeface="Noto Serif Japanese Bold"/>
                  <a:sym typeface="Noto Serif Japanese Bold"/>
                </a:rPr>
                <a:t>Azure OpenAI Service</a:t>
              </a:r>
            </a:p>
            <a:p>
              <a:pPr algn="ctr" marL="0" indent="0" lvl="0">
                <a:lnSpc>
                  <a:spcPts val="2258"/>
                </a:lnSpc>
                <a:spcBef>
                  <a:spcPct val="0"/>
                </a:spcBef>
              </a:pPr>
            </a:p>
          </p:txBody>
        </p:sp>
        <p:sp>
          <p:nvSpPr>
            <p:cNvPr name="AutoShape 6" id="6"/>
            <p:cNvSpPr/>
            <p:nvPr/>
          </p:nvSpPr>
          <p:spPr>
            <a:xfrm>
              <a:off x="4621071" y="2176702"/>
              <a:ext cx="1548831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76200"/>
              <a:ext cx="5595144" cy="421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58"/>
                </a:lnSpc>
                <a:spcBef>
                  <a:spcPct val="0"/>
                </a:spcBef>
              </a:pPr>
              <a:r>
                <a:rPr lang="en-US" b="true" sz="2454" spc="-171">
                  <a:solidFill>
                    <a:srgbClr val="201E21"/>
                  </a:solidFill>
                  <a:latin typeface="Noto Serif Japanese Bold"/>
                  <a:ea typeface="Noto Serif Japanese Bold"/>
                  <a:cs typeface="Noto Serif Japanese Bold"/>
                  <a:sym typeface="Noto Serif Japanese Bold"/>
                </a:rPr>
                <a:t>Azure Computer Vision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53040"/>
              <a:ext cx="5595144" cy="875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8"/>
                </a:lnSpc>
              </a:pPr>
              <a:r>
                <a:rPr lang="en-US" b="true" sz="2454" spc="-171">
                  <a:solidFill>
                    <a:srgbClr val="201E21"/>
                  </a:solidFill>
                  <a:latin typeface="Noto Serif Japanese Bold"/>
                  <a:ea typeface="Noto Serif Japanese Bold"/>
                  <a:cs typeface="Noto Serif Japanese Bold"/>
                  <a:sym typeface="Noto Serif Japanese Bold"/>
                </a:rPr>
                <a:t>レシートからOCR</a:t>
              </a:r>
            </a:p>
            <a:p>
              <a:pPr algn="ctr" marL="0" indent="0" lvl="0">
                <a:lnSpc>
                  <a:spcPts val="3191"/>
                </a:lnSpc>
              </a:pPr>
              <a:r>
                <a:rPr lang="en-US" b="true" sz="2454" spc="-171">
                  <a:solidFill>
                    <a:srgbClr val="201E21"/>
                  </a:solidFill>
                  <a:latin typeface="Noto Serif Japanese Bold"/>
                  <a:ea typeface="Noto Serif Japanese Bold"/>
                  <a:cs typeface="Noto Serif Japanese Bold"/>
                  <a:sym typeface="Noto Serif Japanese Bold"/>
                </a:rPr>
                <a:t>文字認識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595144" y="3688662"/>
              <a:ext cx="5595144" cy="421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58"/>
                </a:lnSpc>
                <a:spcBef>
                  <a:spcPct val="0"/>
                </a:spcBef>
              </a:pPr>
              <a:r>
                <a:rPr lang="en-US" b="true" sz="2454" spc="-171">
                  <a:solidFill>
                    <a:srgbClr val="201E21"/>
                  </a:solidFill>
                  <a:latin typeface="Noto Serif Japanese Bold"/>
                  <a:ea typeface="Noto Serif Japanese Bold"/>
                  <a:cs typeface="Noto Serif Japanese Bold"/>
                  <a:sym typeface="Noto Serif Japanese Bold"/>
                </a:rPr>
                <a:t>文字列から商品名だけを抽出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96820" y="6223479"/>
            <a:ext cx="1542076" cy="1542076"/>
            <a:chOff x="0" y="0"/>
            <a:chExt cx="2056101" cy="205610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056101" cy="2056101"/>
              <a:chOff x="0" y="0"/>
              <a:chExt cx="609946" cy="60994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09946" cy="609946"/>
              </a:xfrm>
              <a:custGeom>
                <a:avLst/>
                <a:gdLst/>
                <a:ahLst/>
                <a:cxnLst/>
                <a:rect r="r" b="b" t="t" l="l"/>
                <a:pathLst>
                  <a:path h="609946" w="609946">
                    <a:moveTo>
                      <a:pt x="170491" y="0"/>
                    </a:moveTo>
                    <a:lnTo>
                      <a:pt x="439455" y="0"/>
                    </a:lnTo>
                    <a:cubicBezTo>
                      <a:pt x="484672" y="0"/>
                      <a:pt x="528037" y="17962"/>
                      <a:pt x="560010" y="49936"/>
                    </a:cubicBezTo>
                    <a:cubicBezTo>
                      <a:pt x="591984" y="81909"/>
                      <a:pt x="609946" y="125274"/>
                      <a:pt x="609946" y="170491"/>
                    </a:cubicBezTo>
                    <a:lnTo>
                      <a:pt x="609946" y="439455"/>
                    </a:lnTo>
                    <a:cubicBezTo>
                      <a:pt x="609946" y="484672"/>
                      <a:pt x="591984" y="528037"/>
                      <a:pt x="560010" y="560010"/>
                    </a:cubicBezTo>
                    <a:cubicBezTo>
                      <a:pt x="528037" y="591984"/>
                      <a:pt x="484672" y="609946"/>
                      <a:pt x="439455" y="609946"/>
                    </a:cubicBezTo>
                    <a:lnTo>
                      <a:pt x="170491" y="609946"/>
                    </a:lnTo>
                    <a:cubicBezTo>
                      <a:pt x="125274" y="609946"/>
                      <a:pt x="81909" y="591984"/>
                      <a:pt x="49936" y="560010"/>
                    </a:cubicBezTo>
                    <a:cubicBezTo>
                      <a:pt x="17962" y="528037"/>
                      <a:pt x="0" y="484672"/>
                      <a:pt x="0" y="439455"/>
                    </a:cubicBezTo>
                    <a:lnTo>
                      <a:pt x="0" y="170491"/>
                    </a:lnTo>
                    <a:cubicBezTo>
                      <a:pt x="0" y="125274"/>
                      <a:pt x="17962" y="81909"/>
                      <a:pt x="49936" y="49936"/>
                    </a:cubicBezTo>
                    <a:cubicBezTo>
                      <a:pt x="81909" y="17962"/>
                      <a:pt x="125274" y="0"/>
                      <a:pt x="17049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8DD81">
                      <a:alpha val="100000"/>
                    </a:srgbClr>
                  </a:gs>
                  <a:gs pos="100000">
                    <a:srgbClr val="3D8EE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76200"/>
                <a:ext cx="609946" cy="6861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73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321698" y="321698"/>
              <a:ext cx="1412705" cy="1412705"/>
            </a:xfrm>
            <a:custGeom>
              <a:avLst/>
              <a:gdLst/>
              <a:ahLst/>
              <a:cxnLst/>
              <a:rect r="r" b="b" t="t" l="l"/>
              <a:pathLst>
                <a:path h="1412705" w="1412705">
                  <a:moveTo>
                    <a:pt x="0" y="0"/>
                  </a:moveTo>
                  <a:lnTo>
                    <a:pt x="1412705" y="0"/>
                  </a:lnTo>
                  <a:lnTo>
                    <a:pt x="1412705" y="1412705"/>
                  </a:lnTo>
                  <a:lnTo>
                    <a:pt x="0" y="141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434649" y="2481777"/>
            <a:ext cx="4196358" cy="29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8"/>
              </a:lnSpc>
              <a:spcBef>
                <a:spcPct val="0"/>
              </a:spcBef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Prisma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4649" y="5155066"/>
            <a:ext cx="4196358" cy="58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8"/>
              </a:lnSpc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結果をデータベースに保存</a:t>
            </a:r>
          </a:p>
          <a:p>
            <a:pPr algn="ctr" marL="0" indent="0" lvl="0">
              <a:lnSpc>
                <a:spcPts val="2258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707988" y="2927295"/>
            <a:ext cx="1649679" cy="1997658"/>
          </a:xfrm>
          <a:custGeom>
            <a:avLst/>
            <a:gdLst/>
            <a:ahLst/>
            <a:cxnLst/>
            <a:rect r="r" b="b" t="t" l="l"/>
            <a:pathLst>
              <a:path h="1997658" w="1649679">
                <a:moveTo>
                  <a:pt x="0" y="0"/>
                </a:moveTo>
                <a:lnTo>
                  <a:pt x="1649679" y="0"/>
                </a:lnTo>
                <a:lnTo>
                  <a:pt x="1649679" y="1997659"/>
                </a:lnTo>
                <a:lnTo>
                  <a:pt x="0" y="19976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07509" y="5155066"/>
            <a:ext cx="4196358" cy="58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8"/>
              </a:lnSpc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現在の商品と比較し</a:t>
            </a:r>
          </a:p>
          <a:p>
            <a:pPr algn="ctr" marL="0" indent="0" lvl="0">
              <a:lnSpc>
                <a:spcPts val="2258"/>
              </a:lnSpc>
              <a:spcBef>
                <a:spcPct val="0"/>
              </a:spcBef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おすすめ順にソート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527649" y="2992882"/>
            <a:ext cx="1873805" cy="1866486"/>
          </a:xfrm>
          <a:custGeom>
            <a:avLst/>
            <a:gdLst/>
            <a:ahLst/>
            <a:cxnLst/>
            <a:rect r="r" b="b" t="t" l="l"/>
            <a:pathLst>
              <a:path h="1866486" w="1873805">
                <a:moveTo>
                  <a:pt x="0" y="0"/>
                </a:moveTo>
                <a:lnTo>
                  <a:pt x="1873805" y="0"/>
                </a:lnTo>
                <a:lnTo>
                  <a:pt x="1873805" y="1866486"/>
                </a:lnTo>
                <a:lnTo>
                  <a:pt x="0" y="18664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366373" y="2481777"/>
            <a:ext cx="4196358" cy="29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8"/>
              </a:lnSpc>
              <a:spcBef>
                <a:spcPct val="0"/>
              </a:spcBef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Python</a:t>
            </a:r>
          </a:p>
        </p:txBody>
      </p:sp>
      <p:sp>
        <p:nvSpPr>
          <p:cNvPr name="AutoShape 21" id="21"/>
          <p:cNvSpPr/>
          <p:nvPr/>
        </p:nvSpPr>
        <p:spPr>
          <a:xfrm>
            <a:off x="8563188" y="3850165"/>
            <a:ext cx="116162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2893714" y="3835877"/>
            <a:ext cx="116162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6018018" y="6053423"/>
            <a:ext cx="8654421" cy="3937762"/>
          </a:xfrm>
          <a:custGeom>
            <a:avLst/>
            <a:gdLst/>
            <a:ahLst/>
            <a:cxnLst/>
            <a:rect r="r" b="b" t="t" l="l"/>
            <a:pathLst>
              <a:path h="3937762" w="8654421">
                <a:moveTo>
                  <a:pt x="0" y="0"/>
                </a:moveTo>
                <a:lnTo>
                  <a:pt x="8654421" y="0"/>
                </a:lnTo>
                <a:lnTo>
                  <a:pt x="8654421" y="3937762"/>
                </a:lnTo>
                <a:lnTo>
                  <a:pt x="0" y="3937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-1032047" y="1074318"/>
            <a:ext cx="10176047" cy="74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 spc="-42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レシート機能の設計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69679" y="8183532"/>
            <a:ext cx="4196358" cy="29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8"/>
              </a:lnSpc>
              <a:spcBef>
                <a:spcPct val="0"/>
              </a:spcBef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パーソナライズ！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57740" y="8896338"/>
            <a:ext cx="1423788" cy="949051"/>
            <a:chOff x="0" y="0"/>
            <a:chExt cx="121938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381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381">
                  <a:moveTo>
                    <a:pt x="1219381" y="406400"/>
                  </a:moveTo>
                  <a:lnTo>
                    <a:pt x="812981" y="0"/>
                  </a:lnTo>
                  <a:lnTo>
                    <a:pt x="812981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812981" y="609600"/>
                  </a:lnTo>
                  <a:lnTo>
                    <a:pt x="812981" y="812800"/>
                  </a:lnTo>
                  <a:lnTo>
                    <a:pt x="1219381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79400"/>
              <a:ext cx="1117781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5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3709" y="1575309"/>
            <a:ext cx="17794291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0"/>
              </a:lnSpc>
              <a:spcBef>
                <a:spcPct val="0"/>
              </a:spcBef>
            </a:pPr>
            <a:r>
              <a:rPr lang="en-US" b="true" sz="9000" spc="-89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パーソナライズのアルゴリズム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3709" y="3529965"/>
            <a:ext cx="17794291" cy="509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b="true" sz="3599" spc="-251">
                <a:solidFill>
                  <a:srgbClr val="201E2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1. </a:t>
            </a:r>
            <a:r>
              <a:rPr lang="en-US" b="true" sz="3599" spc="-251">
                <a:solidFill>
                  <a:srgbClr val="201E2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類似度の計算</a:t>
            </a:r>
          </a:p>
          <a:p>
            <a:pPr algn="l">
              <a:lnSpc>
                <a:spcPts val="5039"/>
              </a:lnSpc>
            </a:pPr>
            <a:r>
              <a:rPr lang="en-US" sz="3599" spc="-251">
                <a:solidFill>
                  <a:srgbClr val="201E21"/>
                </a:solidFill>
                <a:latin typeface="Noto Sans JP"/>
                <a:ea typeface="Noto Sans JP"/>
                <a:cs typeface="Noto Sans JP"/>
                <a:sym typeface="Noto Sans JP"/>
              </a:rPr>
              <a:t>Python の </a:t>
            </a:r>
            <a:r>
              <a:rPr lang="en-US" sz="3599" spc="-251">
                <a:solidFill>
                  <a:srgbClr val="EA4335"/>
                </a:solidFill>
                <a:latin typeface="Noto Sans JP"/>
                <a:ea typeface="Noto Sans JP"/>
                <a:cs typeface="Noto Sans JP"/>
                <a:sym typeface="Noto Sans JP"/>
              </a:rPr>
              <a:t>difflib.SequenceMatcher</a:t>
            </a:r>
            <a:r>
              <a:rPr lang="en-US" sz="3599" spc="-251">
                <a:solidFill>
                  <a:srgbClr val="201E21"/>
                </a:solidFill>
                <a:latin typeface="Noto Sans JP"/>
                <a:ea typeface="Noto Sans JP"/>
                <a:cs typeface="Noto Sans JP"/>
                <a:sym typeface="Noto Sans JP"/>
              </a:rPr>
              <a:t> を使用し、文字列の類似度（マッチ度）を計算</a:t>
            </a:r>
          </a:p>
          <a:p>
            <a:pPr algn="l">
              <a:lnSpc>
                <a:spcPts val="5039"/>
              </a:lnSpc>
            </a:pPr>
            <a:r>
              <a:rPr lang="en-US" sz="3599" spc="-251">
                <a:solidFill>
                  <a:srgbClr val="201E21"/>
                </a:solidFill>
                <a:latin typeface="Noto Sans JP"/>
                <a:ea typeface="Noto Sans JP"/>
                <a:cs typeface="Noto Sans JP"/>
                <a:sym typeface="Noto Sans JP"/>
              </a:rPr>
              <a:t>例：「季節の野菜セット」と「旬の野菜セット」は類似度が高い</a:t>
            </a:r>
          </a:p>
          <a:p>
            <a:pPr algn="l">
              <a:lnSpc>
                <a:spcPts val="5039"/>
              </a:lnSpc>
            </a:pPr>
            <a:r>
              <a:rPr lang="en-US" sz="3599" spc="-251">
                <a:solidFill>
                  <a:srgbClr val="201E21"/>
                </a:solidFill>
                <a:latin typeface="Noto Sans JP"/>
                <a:ea typeface="Noto Sans JP"/>
                <a:cs typeface="Noto Sans JP"/>
                <a:sym typeface="Noto Sans JP"/>
              </a:rPr>
              <a:t>データベースにある複数のOCR結果をベースとして利用する</a:t>
            </a:r>
          </a:p>
          <a:p>
            <a:pPr algn="l">
              <a:lnSpc>
                <a:spcPts val="5039"/>
              </a:lnSpc>
            </a:pPr>
          </a:p>
          <a:p>
            <a:pPr algn="l">
              <a:lnSpc>
                <a:spcPts val="5039"/>
              </a:lnSpc>
            </a:pPr>
            <a:r>
              <a:rPr lang="en-US" b="true" sz="3599" spc="-251">
                <a:solidFill>
                  <a:srgbClr val="201E21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2. 類似度を基にソート</a:t>
            </a:r>
          </a:p>
          <a:p>
            <a:pPr algn="l">
              <a:lnSpc>
                <a:spcPts val="5039"/>
              </a:lnSpc>
            </a:pPr>
            <a:r>
              <a:rPr lang="en-US" sz="3599" spc="-251">
                <a:solidFill>
                  <a:srgbClr val="201E21"/>
                </a:solidFill>
                <a:latin typeface="Noto Sans JP"/>
                <a:ea typeface="Noto Sans JP"/>
                <a:cs typeface="Noto Sans JP"/>
                <a:sym typeface="Noto Sans JP"/>
              </a:rPr>
              <a:t>現在公開されている各商品に対して比較を行い、類似度が高い順に並び替える</a:t>
            </a:r>
          </a:p>
          <a:p>
            <a:pPr algn="l">
              <a:lnSpc>
                <a:spcPts val="50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999651" y="8702182"/>
            <a:ext cx="12288349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spc="-251">
                <a:solidFill>
                  <a:srgbClr val="201E21"/>
                </a:solidFill>
                <a:latin typeface="Noto Sans JP"/>
                <a:ea typeface="Noto Sans JP"/>
                <a:cs typeface="Noto Sans JP"/>
                <a:sym typeface="Noto Sans JP"/>
              </a:rPr>
              <a:t>消費者の購入履歴を参照し</a:t>
            </a:r>
          </a:p>
          <a:p>
            <a:pPr algn="l">
              <a:lnSpc>
                <a:spcPts val="5039"/>
              </a:lnSpc>
            </a:pPr>
            <a:r>
              <a:rPr lang="en-US" sz="3599" spc="-251">
                <a:solidFill>
                  <a:srgbClr val="201E21"/>
                </a:solidFill>
                <a:latin typeface="Noto Sans JP"/>
                <a:ea typeface="Noto Sans JP"/>
                <a:cs typeface="Noto Sans JP"/>
                <a:sym typeface="Noto Sans JP"/>
              </a:rPr>
              <a:t>関連性の高い商品を優先的に表示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04050" y="2030071"/>
            <a:ext cx="14679900" cy="79591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6052" y="699326"/>
            <a:ext cx="17135895" cy="96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0"/>
              </a:lnSpc>
              <a:spcBef>
                <a:spcPct val="0"/>
              </a:spcBef>
            </a:pPr>
            <a:r>
              <a:rPr lang="en-US" b="true" sz="9000" spc="-89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管理者の商品登録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1325" y="1902325"/>
            <a:ext cx="12224978" cy="8236579"/>
          </a:xfrm>
          <a:custGeom>
            <a:avLst/>
            <a:gdLst/>
            <a:ahLst/>
            <a:cxnLst/>
            <a:rect r="r" b="b" t="t" l="l"/>
            <a:pathLst>
              <a:path h="8236579" w="12224978">
                <a:moveTo>
                  <a:pt x="0" y="0"/>
                </a:moveTo>
                <a:lnTo>
                  <a:pt x="12224978" y="0"/>
                </a:lnTo>
                <a:lnTo>
                  <a:pt x="12224978" y="8236580"/>
                </a:lnTo>
                <a:lnTo>
                  <a:pt x="0" y="823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924" y="745794"/>
            <a:ext cx="15389080" cy="96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0"/>
              </a:lnSpc>
              <a:spcBef>
                <a:spcPct val="0"/>
              </a:spcBef>
            </a:pPr>
            <a:r>
              <a:rPr lang="en-US" b="true" sz="9000" spc="-89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割引している店舗の確認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6670556" y="3841249"/>
            <a:ext cx="3549623" cy="1059060"/>
          </a:xfrm>
          <a:prstGeom prst="line">
            <a:avLst/>
          </a:prstGeom>
          <a:ln cap="rnd" w="2762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4622755" y="3913836"/>
            <a:ext cx="1981126" cy="138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01E21"/>
                </a:solidFill>
                <a:latin typeface="UD角ゴ_ラージ（N仕様） Bold"/>
                <a:ea typeface="UD角ゴ_ラージ（N仕様） Bold"/>
                <a:cs typeface="UD角ゴ_ラージ（N仕様） Bold"/>
                <a:sym typeface="UD角ゴ_ラージ（N仕様） Bold"/>
              </a:rPr>
              <a:t>現在地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1461" y="4669641"/>
            <a:ext cx="3662897" cy="3662897"/>
          </a:xfrm>
          <a:custGeom>
            <a:avLst/>
            <a:gdLst/>
            <a:ahLst/>
            <a:cxnLst/>
            <a:rect r="r" b="b" t="t" l="l"/>
            <a:pathLst>
              <a:path h="3662897" w="3662897">
                <a:moveTo>
                  <a:pt x="0" y="0"/>
                </a:moveTo>
                <a:lnTo>
                  <a:pt x="3662897" y="0"/>
                </a:lnTo>
                <a:lnTo>
                  <a:pt x="3662897" y="3662897"/>
                </a:lnTo>
                <a:lnTo>
                  <a:pt x="0" y="366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60" t="0" r="-1438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650" y="1225222"/>
            <a:ext cx="11741208" cy="192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2"/>
              </a:lnSpc>
              <a:spcBef>
                <a:spcPct val="0"/>
              </a:spcBef>
            </a:pPr>
            <a:r>
              <a:rPr lang="en-US" b="true" sz="17824" spc="-1764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Differences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0493" y="2591385"/>
            <a:ext cx="9840968" cy="105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29"/>
              </a:lnSpc>
              <a:spcBef>
                <a:spcPct val="0"/>
              </a:spcBef>
            </a:pPr>
            <a:r>
              <a:rPr lang="en-US" sz="4099" spc="-204">
                <a:solidFill>
                  <a:srgbClr val="201E21"/>
                </a:solidFill>
                <a:latin typeface="UD角ゴ_ラージ（N仕様） Light"/>
                <a:ea typeface="UD角ゴ_ラージ（N仕様） Light"/>
                <a:cs typeface="UD角ゴ_ラージ（N仕様） Light"/>
                <a:sym typeface="UD角ゴ_ラージ（N仕様） Light"/>
              </a:rPr>
              <a:t>類似サービスと差別化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54358" y="5959434"/>
            <a:ext cx="3756286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レストラン向き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91547" y="5530809"/>
            <a:ext cx="5481103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スーパーや普段の食品</a:t>
            </a:r>
          </a:p>
          <a:p>
            <a:pPr algn="l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レシート/おすすめ機能</a:t>
            </a:r>
          </a:p>
        </p:txBody>
      </p:sp>
      <p:sp>
        <p:nvSpPr>
          <p:cNvPr name="AutoShape 7" id="7"/>
          <p:cNvSpPr/>
          <p:nvPr/>
        </p:nvSpPr>
        <p:spPr>
          <a:xfrm>
            <a:off x="-1492125" y="333208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28650" y="4669641"/>
            <a:ext cx="3662897" cy="3662897"/>
            <a:chOff x="0" y="0"/>
            <a:chExt cx="4883863" cy="488386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883863" cy="4883863"/>
              <a:chOff x="0" y="0"/>
              <a:chExt cx="964714" cy="9647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4714" cy="964714"/>
              </a:xfrm>
              <a:custGeom>
                <a:avLst/>
                <a:gdLst/>
                <a:ahLst/>
                <a:cxnLst/>
                <a:rect r="r" b="b" t="t" l="l"/>
                <a:pathLst>
                  <a:path h="964714" w="964714">
                    <a:moveTo>
                      <a:pt x="162748" y="0"/>
                    </a:moveTo>
                    <a:lnTo>
                      <a:pt x="801966" y="0"/>
                    </a:lnTo>
                    <a:cubicBezTo>
                      <a:pt x="891849" y="0"/>
                      <a:pt x="964714" y="72865"/>
                      <a:pt x="964714" y="162748"/>
                    </a:cubicBezTo>
                    <a:lnTo>
                      <a:pt x="964714" y="801966"/>
                    </a:lnTo>
                    <a:cubicBezTo>
                      <a:pt x="964714" y="891849"/>
                      <a:pt x="891849" y="964714"/>
                      <a:pt x="801966" y="964714"/>
                    </a:cubicBezTo>
                    <a:lnTo>
                      <a:pt x="162748" y="964714"/>
                    </a:lnTo>
                    <a:cubicBezTo>
                      <a:pt x="72865" y="964714"/>
                      <a:pt x="0" y="891849"/>
                      <a:pt x="0" y="801966"/>
                    </a:cubicBezTo>
                    <a:lnTo>
                      <a:pt x="0" y="162748"/>
                    </a:lnTo>
                    <a:cubicBezTo>
                      <a:pt x="0" y="72865"/>
                      <a:pt x="72865" y="0"/>
                      <a:pt x="16274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8DD81">
                      <a:alpha val="100000"/>
                    </a:srgbClr>
                  </a:gs>
                  <a:gs pos="100000">
                    <a:srgbClr val="3D8EE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38100"/>
                <a:ext cx="964714" cy="926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48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31382" y="631382"/>
              <a:ext cx="3621098" cy="3621098"/>
            </a:xfrm>
            <a:custGeom>
              <a:avLst/>
              <a:gdLst/>
              <a:ahLst/>
              <a:cxnLst/>
              <a:rect r="r" b="b" t="t" l="l"/>
              <a:pathLst>
                <a:path h="3621098" w="3621098">
                  <a:moveTo>
                    <a:pt x="0" y="0"/>
                  </a:moveTo>
                  <a:lnTo>
                    <a:pt x="3621098" y="0"/>
                  </a:lnTo>
                  <a:lnTo>
                    <a:pt x="3621098" y="3621098"/>
                  </a:lnTo>
                  <a:lnTo>
                    <a:pt x="0" y="3621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326" y="1097530"/>
            <a:ext cx="15688395" cy="192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2"/>
              </a:lnSpc>
              <a:spcBef>
                <a:spcPct val="0"/>
              </a:spcBef>
            </a:pPr>
            <a:r>
              <a:rPr lang="en-US" b="true" sz="17824" spc="-1764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Improvements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932979" y="2591357"/>
            <a:ext cx="9840968" cy="10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29"/>
              </a:lnSpc>
              <a:spcBef>
                <a:spcPct val="0"/>
              </a:spcBef>
            </a:pPr>
            <a:r>
              <a:rPr lang="en-US" sz="4099" spc="-204">
                <a:solidFill>
                  <a:srgbClr val="201E21"/>
                </a:solidFill>
                <a:latin typeface="UD角ゴ_ラージ（N仕様） Light"/>
                <a:ea typeface="UD角ゴ_ラージ（N仕様） Light"/>
                <a:cs typeface="UD角ゴ_ラージ（N仕様） Light"/>
                <a:sym typeface="UD角ゴ_ラージ（N仕様） Light"/>
              </a:rPr>
              <a:t>今後の展望</a:t>
            </a:r>
          </a:p>
        </p:txBody>
      </p:sp>
      <p:sp>
        <p:nvSpPr>
          <p:cNvPr name="AutoShape 4" id="4"/>
          <p:cNvSpPr/>
          <p:nvPr/>
        </p:nvSpPr>
        <p:spPr>
          <a:xfrm>
            <a:off x="-1492125" y="333208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4059868"/>
            <a:ext cx="15837869" cy="594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9439" indent="-454719" lvl="1">
              <a:lnSpc>
                <a:spcPts val="5897"/>
              </a:lnSpc>
              <a:buFont typeface="Arial"/>
              <a:buChar char="•"/>
            </a:pPr>
            <a:r>
              <a:rPr lang="en-US" sz="4212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管理者レポート作成</a:t>
            </a:r>
          </a:p>
          <a:p>
            <a:pPr algn="l" marL="1818878" indent="-606293" lvl="2">
              <a:lnSpc>
                <a:spcPts val="5897"/>
              </a:lnSpc>
              <a:buFont typeface="Arial"/>
              <a:buChar char="⚬"/>
            </a:pPr>
            <a:r>
              <a:rPr lang="en-US" sz="4212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売り上げ</a:t>
            </a:r>
          </a:p>
          <a:p>
            <a:pPr algn="l" marL="1818878" indent="-606293" lvl="2">
              <a:lnSpc>
                <a:spcPts val="5897"/>
              </a:lnSpc>
              <a:buFont typeface="Arial"/>
              <a:buChar char="⚬"/>
            </a:pPr>
            <a:r>
              <a:rPr lang="en-US" sz="4212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フードロス削減量</a:t>
            </a:r>
          </a:p>
          <a:p>
            <a:pPr algn="l" marL="1818878" indent="-606293" lvl="2">
              <a:lnSpc>
                <a:spcPts val="5897"/>
              </a:lnSpc>
              <a:buFont typeface="Arial"/>
              <a:buChar char="⚬"/>
            </a:pPr>
            <a:r>
              <a:rPr lang="en-US" sz="4212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売上のグラフ化</a:t>
            </a:r>
          </a:p>
          <a:p>
            <a:pPr algn="l" marL="909439" indent="-454719" lvl="1">
              <a:lnSpc>
                <a:spcPts val="5897"/>
              </a:lnSpc>
              <a:buFont typeface="Arial"/>
              <a:buChar char="•"/>
            </a:pPr>
            <a:r>
              <a:rPr lang="en-US" sz="4212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バックエンドで追加実装</a:t>
            </a:r>
          </a:p>
          <a:p>
            <a:pPr algn="l" marL="1818878" indent="-606293" lvl="2">
              <a:lnSpc>
                <a:spcPts val="5897"/>
              </a:lnSpc>
              <a:buFont typeface="Arial"/>
              <a:buChar char="⚬"/>
            </a:pPr>
            <a:r>
              <a:rPr lang="en-US" sz="4212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店舗のテナント化</a:t>
            </a:r>
          </a:p>
          <a:p>
            <a:pPr algn="l" marL="1818878" indent="-606293" lvl="2">
              <a:lnSpc>
                <a:spcPts val="5897"/>
              </a:lnSpc>
              <a:buFont typeface="Arial"/>
              <a:buChar char="⚬"/>
            </a:pPr>
            <a:r>
              <a:rPr lang="en-US" sz="4212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ユーザーごとにデータストア (ログイン機能)</a:t>
            </a:r>
          </a:p>
          <a:p>
            <a:pPr algn="l" marL="1818878" indent="-606293" lvl="2">
              <a:lnSpc>
                <a:spcPts val="5897"/>
              </a:lnSpc>
              <a:buFont typeface="Arial"/>
              <a:buChar char="⚬"/>
            </a:pPr>
            <a:r>
              <a:rPr lang="en-US" sz="4212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スマホ向けのアプリの実装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8857" y="1725923"/>
            <a:ext cx="10259143" cy="6835154"/>
          </a:xfrm>
          <a:custGeom>
            <a:avLst/>
            <a:gdLst/>
            <a:ahLst/>
            <a:cxnLst/>
            <a:rect r="r" b="b" t="t" l="l"/>
            <a:pathLst>
              <a:path h="6835154" w="10259143">
                <a:moveTo>
                  <a:pt x="0" y="0"/>
                </a:moveTo>
                <a:lnTo>
                  <a:pt x="10259143" y="0"/>
                </a:lnTo>
                <a:lnTo>
                  <a:pt x="10259143" y="6835154"/>
                </a:lnTo>
                <a:lnTo>
                  <a:pt x="0" y="6835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8901" y="2654596"/>
            <a:ext cx="8146404" cy="525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74"/>
              </a:lnSpc>
            </a:pPr>
            <a:r>
              <a:rPr lang="en-US" sz="13711" spc="-1357" b="true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Thank you </a:t>
            </a:r>
          </a:p>
          <a:p>
            <a:pPr algn="l">
              <a:lnSpc>
                <a:spcPts val="13574"/>
              </a:lnSpc>
            </a:pPr>
            <a:r>
              <a:rPr lang="en-US" sz="13711" spc="-1357" b="true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for </a:t>
            </a:r>
          </a:p>
          <a:p>
            <a:pPr algn="l" marL="0" indent="0" lvl="0">
              <a:lnSpc>
                <a:spcPts val="13574"/>
              </a:lnSpc>
            </a:pPr>
            <a:r>
              <a:rPr lang="en-US" b="true" sz="13711" spc="-1357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326" y="1555328"/>
            <a:ext cx="10587287" cy="192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2"/>
              </a:lnSpc>
              <a:spcBef>
                <a:spcPct val="0"/>
              </a:spcBef>
            </a:pPr>
            <a:r>
              <a:rPr lang="en-US" b="true" sz="17824" spc="-1764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Problem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8086" y="2737101"/>
            <a:ext cx="9840968" cy="10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29"/>
              </a:lnSpc>
              <a:spcBef>
                <a:spcPct val="0"/>
              </a:spcBef>
            </a:pPr>
            <a:r>
              <a:rPr lang="en-US" sz="4099" spc="-204">
                <a:solidFill>
                  <a:srgbClr val="201E21"/>
                </a:solidFill>
                <a:latin typeface="UD角ゴ_ラージ（N仕様） Light"/>
                <a:ea typeface="UD角ゴ_ラージ（N仕様） Light"/>
                <a:cs typeface="UD角ゴ_ラージ（N仕様） Light"/>
                <a:sym typeface="UD角ゴ_ラージ（N仕様） Light"/>
              </a:rPr>
              <a:t>注目した社会問題</a:t>
            </a:r>
          </a:p>
        </p:txBody>
      </p:sp>
      <p:sp>
        <p:nvSpPr>
          <p:cNvPr name="AutoShape 4" id="4"/>
          <p:cNvSpPr/>
          <p:nvPr/>
        </p:nvSpPr>
        <p:spPr>
          <a:xfrm>
            <a:off x="-283916" y="3496879"/>
            <a:ext cx="6135096" cy="0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648557" y="-483686"/>
            <a:ext cx="6320850" cy="6227934"/>
          </a:xfrm>
          <a:custGeom>
            <a:avLst/>
            <a:gdLst/>
            <a:ahLst/>
            <a:cxnLst/>
            <a:rect r="r" b="b" t="t" l="l"/>
            <a:pathLst>
              <a:path h="6227934" w="6320850">
                <a:moveTo>
                  <a:pt x="0" y="0"/>
                </a:moveTo>
                <a:lnTo>
                  <a:pt x="6320849" y="0"/>
                </a:lnTo>
                <a:lnTo>
                  <a:pt x="6320849" y="6227934"/>
                </a:lnTo>
                <a:lnTo>
                  <a:pt x="0" y="6227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0828" y="4508509"/>
            <a:ext cx="17687172" cy="399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0"/>
              </a:lnSpc>
            </a:pPr>
            <a:r>
              <a:rPr lang="en-US" sz="10404" spc="-1030" b="true">
                <a:solidFill>
                  <a:srgbClr val="004AAD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日本では</a:t>
            </a:r>
          </a:p>
          <a:p>
            <a:pPr algn="l">
              <a:lnSpc>
                <a:spcPts val="10300"/>
              </a:lnSpc>
            </a:pPr>
            <a:r>
              <a:rPr lang="en-US" sz="10404" spc="-1030" b="true">
                <a:solidFill>
                  <a:srgbClr val="004AAD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年間 約 4,720,000,000 kgの</a:t>
            </a:r>
          </a:p>
          <a:p>
            <a:pPr algn="l" marL="0" indent="0" lvl="0">
              <a:lnSpc>
                <a:spcPts val="10300"/>
              </a:lnSpc>
            </a:pPr>
            <a:r>
              <a:rPr lang="en-US" b="true" sz="10404" spc="-1030">
                <a:solidFill>
                  <a:srgbClr val="004AAD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食品が廃棄されている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2837" y="1542281"/>
            <a:ext cx="14966105" cy="7202438"/>
          </a:xfrm>
          <a:custGeom>
            <a:avLst/>
            <a:gdLst/>
            <a:ahLst/>
            <a:cxnLst/>
            <a:rect r="r" b="b" t="t" l="l"/>
            <a:pathLst>
              <a:path h="7202438" w="14966105">
                <a:moveTo>
                  <a:pt x="0" y="0"/>
                </a:moveTo>
                <a:lnTo>
                  <a:pt x="14966106" y="0"/>
                </a:lnTo>
                <a:lnTo>
                  <a:pt x="14966106" y="7202438"/>
                </a:lnTo>
                <a:lnTo>
                  <a:pt x="0" y="720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2837" y="1390814"/>
            <a:ext cx="7811163" cy="7443520"/>
            <a:chOff x="0" y="0"/>
            <a:chExt cx="2057261" cy="19604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7261" cy="1960433"/>
            </a:xfrm>
            <a:custGeom>
              <a:avLst/>
              <a:gdLst/>
              <a:ahLst/>
              <a:cxnLst/>
              <a:rect r="r" b="b" t="t" l="l"/>
              <a:pathLst>
                <a:path h="1960433" w="2057261">
                  <a:moveTo>
                    <a:pt x="0" y="0"/>
                  </a:moveTo>
                  <a:lnTo>
                    <a:pt x="2057261" y="0"/>
                  </a:lnTo>
                  <a:lnTo>
                    <a:pt x="2057261" y="1960433"/>
                  </a:lnTo>
                  <a:lnTo>
                    <a:pt x="0" y="196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5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057261" cy="203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2837" y="9034126"/>
            <a:ext cx="4642304" cy="52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4"/>
              </a:lnSpc>
            </a:pPr>
            <a:r>
              <a:rPr lang="en-US" b="true" sz="3953" spc="-391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令和4年度、環境省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2278" y="9530099"/>
            <a:ext cx="6086123" cy="34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2"/>
              </a:lnSpc>
            </a:pPr>
            <a:r>
              <a:rPr lang="en-US" sz="2101">
                <a:solidFill>
                  <a:srgbClr val="000000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https://www.env.go.jp/press/press_03332.html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816" y="6079301"/>
            <a:ext cx="490767" cy="490767"/>
          </a:xfrm>
          <a:custGeom>
            <a:avLst/>
            <a:gdLst/>
            <a:ahLst/>
            <a:cxnLst/>
            <a:rect r="r" b="b" t="t" l="l"/>
            <a:pathLst>
              <a:path h="490767" w="490767">
                <a:moveTo>
                  <a:pt x="0" y="0"/>
                </a:moveTo>
                <a:lnTo>
                  <a:pt x="490768" y="0"/>
                </a:lnTo>
                <a:lnTo>
                  <a:pt x="490768" y="490768"/>
                </a:lnTo>
                <a:lnTo>
                  <a:pt x="0" y="49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805672"/>
            <a:ext cx="490767" cy="490767"/>
          </a:xfrm>
          <a:custGeom>
            <a:avLst/>
            <a:gdLst/>
            <a:ahLst/>
            <a:cxnLst/>
            <a:rect r="r" b="b" t="t" l="l"/>
            <a:pathLst>
              <a:path h="490767" w="490767">
                <a:moveTo>
                  <a:pt x="0" y="0"/>
                </a:moveTo>
                <a:lnTo>
                  <a:pt x="490767" y="0"/>
                </a:lnTo>
                <a:lnTo>
                  <a:pt x="490767" y="490767"/>
                </a:lnTo>
                <a:lnTo>
                  <a:pt x="0" y="490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93205" y="6079301"/>
            <a:ext cx="490767" cy="490767"/>
          </a:xfrm>
          <a:custGeom>
            <a:avLst/>
            <a:gdLst/>
            <a:ahLst/>
            <a:cxnLst/>
            <a:rect r="r" b="b" t="t" l="l"/>
            <a:pathLst>
              <a:path h="490767" w="490767">
                <a:moveTo>
                  <a:pt x="0" y="0"/>
                </a:moveTo>
                <a:lnTo>
                  <a:pt x="490768" y="0"/>
                </a:lnTo>
                <a:lnTo>
                  <a:pt x="490768" y="490768"/>
                </a:lnTo>
                <a:lnTo>
                  <a:pt x="0" y="49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991135" y="791344"/>
            <a:ext cx="8593411" cy="325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22"/>
              </a:lnSpc>
            </a:pPr>
            <a:r>
              <a:rPr lang="en-US" b="true" sz="13215" spc="-1308" strike="noStrike" u="none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The Challenges</a:t>
            </a:r>
          </a:p>
        </p:txBody>
      </p:sp>
      <p:sp>
        <p:nvSpPr>
          <p:cNvPr name="AutoShape 6" id="6"/>
          <p:cNvSpPr/>
          <p:nvPr/>
        </p:nvSpPr>
        <p:spPr>
          <a:xfrm>
            <a:off x="4545970" y="1345779"/>
            <a:ext cx="6135096" cy="0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41333" y="277573"/>
            <a:ext cx="4143191" cy="4208066"/>
          </a:xfrm>
          <a:custGeom>
            <a:avLst/>
            <a:gdLst/>
            <a:ahLst/>
            <a:cxnLst/>
            <a:rect r="r" b="b" t="t" l="l"/>
            <a:pathLst>
              <a:path h="4208066" w="4143191">
                <a:moveTo>
                  <a:pt x="0" y="0"/>
                </a:moveTo>
                <a:lnTo>
                  <a:pt x="4143192" y="0"/>
                </a:lnTo>
                <a:lnTo>
                  <a:pt x="4143192" y="4208066"/>
                </a:lnTo>
                <a:lnTo>
                  <a:pt x="0" y="420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1826" y="6155501"/>
            <a:ext cx="4831040" cy="3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食品ロス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1826" y="6670292"/>
            <a:ext cx="6938262" cy="44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3409"/>
              </a:lnSpc>
              <a:buFont typeface="Arial"/>
              <a:buChar char="•"/>
            </a:pPr>
            <a:r>
              <a:rPr lang="en-US" sz="3099" spc="-154">
                <a:solidFill>
                  <a:srgbClr val="201E21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コントロールできない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76710" y="7805672"/>
            <a:ext cx="8046631" cy="1895961"/>
            <a:chOff x="0" y="0"/>
            <a:chExt cx="10728842" cy="252794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6200"/>
              <a:ext cx="7470382" cy="523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3000" spc="-210">
                  <a:solidFill>
                    <a:srgbClr val="201E21"/>
                  </a:solidFill>
                  <a:latin typeface="Noto Serif Japanese Bold"/>
                  <a:ea typeface="Noto Serif Japanese Bold"/>
                  <a:cs typeface="Noto Serif Japanese Bold"/>
                  <a:sym typeface="Noto Serif Japanese Bold"/>
                </a:rPr>
                <a:t>廃棄コスト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05497"/>
              <a:ext cx="10728842" cy="1822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7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 spc="-149">
                  <a:solidFill>
                    <a:srgbClr val="201E21"/>
                  </a:solidFill>
                  <a:latin typeface="Noto Serif Japanese"/>
                  <a:ea typeface="Noto Serif Japanese"/>
                  <a:cs typeface="Noto Serif Japanese"/>
                  <a:sym typeface="Noto Serif Japanese"/>
                </a:rPr>
                <a:t>食品を廃棄する際にゴミ処理費用がかかる</a:t>
              </a:r>
            </a:p>
            <a:p>
              <a:pPr algn="l" marL="647697" indent="-323848" lvl="1">
                <a:lnSpc>
                  <a:spcPts val="3299"/>
                </a:lnSpc>
                <a:buFont typeface="Arial"/>
                <a:buChar char="•"/>
              </a:pPr>
              <a:r>
                <a:rPr lang="en-US" sz="2999" spc="-149">
                  <a:solidFill>
                    <a:srgbClr val="201E21"/>
                  </a:solidFill>
                  <a:latin typeface="Noto Serif Japanese"/>
                  <a:ea typeface="Noto Serif Japanese"/>
                  <a:cs typeface="Noto Serif Japanese"/>
                  <a:sym typeface="Noto Serif Japanese"/>
                </a:rPr>
                <a:t>特に規模の大きい店ほど、廃棄コストが年間</a:t>
              </a:r>
              <a:r>
                <a:rPr lang="en-US" b="true" sz="2999" spc="-149">
                  <a:solidFill>
                    <a:srgbClr val="201E21"/>
                  </a:solidFill>
                  <a:latin typeface="Noto Serif Japanese Bold"/>
                  <a:ea typeface="Noto Serif Japanese Bold"/>
                  <a:cs typeface="Noto Serif Japanese Bold"/>
                  <a:sym typeface="Noto Serif Japanese Bold"/>
                </a:rPr>
                <a:t>数十万～数百万</a:t>
              </a:r>
              <a:r>
                <a:rPr lang="en-US" sz="2999" spc="-149">
                  <a:solidFill>
                    <a:srgbClr val="201E21"/>
                  </a:solidFill>
                  <a:latin typeface="Noto Serif Japanese"/>
                  <a:ea typeface="Noto Serif Japanese"/>
                  <a:cs typeface="Noto Serif Japanese"/>
                  <a:sym typeface="Noto Serif Japanese"/>
                </a:rPr>
                <a:t>円単位になることも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425813" y="6079301"/>
            <a:ext cx="7579038" cy="1388487"/>
            <a:chOff x="0" y="0"/>
            <a:chExt cx="10105384" cy="18513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6200"/>
              <a:ext cx="7036275" cy="523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0"/>
                </a:lnSpc>
                <a:spcBef>
                  <a:spcPct val="0"/>
                </a:spcBef>
              </a:pPr>
              <a:r>
                <a:rPr lang="en-US" b="true" sz="3000" spc="-210">
                  <a:solidFill>
                    <a:srgbClr val="201E21"/>
                  </a:solidFill>
                  <a:latin typeface="Noto Serif Japanese Bold"/>
                  <a:ea typeface="Noto Serif Japanese Bold"/>
                  <a:cs typeface="Noto Serif Japanese Bold"/>
                  <a:sym typeface="Noto Serif Japanese Bold"/>
                </a:rPr>
                <a:t>物価高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00747"/>
              <a:ext cx="10105384" cy="1050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079"/>
                </a:lnSpc>
                <a:buFont typeface="Arial"/>
                <a:buChar char="•"/>
              </a:pPr>
              <a:r>
                <a:rPr lang="en-US" sz="2799" spc="-139">
                  <a:solidFill>
                    <a:srgbClr val="201E21"/>
                  </a:solidFill>
                  <a:latin typeface="Noto Serif Japanese"/>
                  <a:ea typeface="Noto Serif Japanese"/>
                  <a:cs typeface="Noto Serif Japanese"/>
                  <a:sym typeface="Noto Serif Japanese"/>
                </a:rPr>
                <a:t>インフレの影響で、外食や食品購入のコストが高くなっており、負担が重くなっている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4939" y="4183989"/>
            <a:ext cx="9840968" cy="66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29"/>
              </a:lnSpc>
              <a:spcBef>
                <a:spcPct val="0"/>
              </a:spcBef>
            </a:pPr>
            <a:r>
              <a:rPr lang="en-US" sz="4099" spc="-204">
                <a:solidFill>
                  <a:srgbClr val="201E21"/>
                </a:solidFill>
                <a:latin typeface="Noto Serif Japanese Light"/>
                <a:ea typeface="Noto Serif Japanese Light"/>
                <a:cs typeface="Noto Serif Japanese Light"/>
                <a:sym typeface="Noto Serif Japanese Light"/>
              </a:rPr>
              <a:t>ユーザーの負は何か？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1826" y="5312966"/>
            <a:ext cx="4831040" cy="3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企業・お店側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25813" y="5312966"/>
            <a:ext cx="4831040" cy="3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消費者側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4480" y="441366"/>
            <a:ext cx="15719040" cy="7073568"/>
          </a:xfrm>
          <a:custGeom>
            <a:avLst/>
            <a:gdLst/>
            <a:ahLst/>
            <a:cxnLst/>
            <a:rect r="r" b="b" t="t" l="l"/>
            <a:pathLst>
              <a:path h="7073568" w="15719040">
                <a:moveTo>
                  <a:pt x="0" y="0"/>
                </a:moveTo>
                <a:lnTo>
                  <a:pt x="15719040" y="0"/>
                </a:lnTo>
                <a:lnTo>
                  <a:pt x="15719040" y="7073568"/>
                </a:lnTo>
                <a:lnTo>
                  <a:pt x="0" y="707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8100" y="8162634"/>
            <a:ext cx="8091801" cy="126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10"/>
              </a:lnSpc>
            </a:pPr>
            <a:r>
              <a:rPr lang="en-US" b="true" sz="9606" spc="-720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TOKUshoku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52018" y="9533211"/>
            <a:ext cx="8583964" cy="40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3212" spc="-224">
                <a:solidFill>
                  <a:srgbClr val="000000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お店と消費者の「もったいない」が出会う場所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94584" y="7686384"/>
            <a:ext cx="4298833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182">
                <a:solidFill>
                  <a:srgbClr val="000000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必要な人に必要なものを届ける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9785" y="3963516"/>
            <a:ext cx="18944206" cy="6569220"/>
            <a:chOff x="0" y="0"/>
            <a:chExt cx="4989421" cy="17301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9421" cy="1730165"/>
            </a:xfrm>
            <a:custGeom>
              <a:avLst/>
              <a:gdLst/>
              <a:ahLst/>
              <a:cxnLst/>
              <a:rect r="r" b="b" t="t" l="l"/>
              <a:pathLst>
                <a:path h="1730165" w="4989421">
                  <a:moveTo>
                    <a:pt x="0" y="0"/>
                  </a:moveTo>
                  <a:lnTo>
                    <a:pt x="4989421" y="0"/>
                  </a:lnTo>
                  <a:lnTo>
                    <a:pt x="4989421" y="1730165"/>
                  </a:lnTo>
                  <a:lnTo>
                    <a:pt x="0" y="1730165"/>
                  </a:lnTo>
                  <a:close/>
                </a:path>
              </a:pathLst>
            </a:custGeom>
            <a:solidFill>
              <a:srgbClr val="201E2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9421" cy="1768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77854" y="354404"/>
            <a:ext cx="5910146" cy="3533775"/>
          </a:xfrm>
          <a:custGeom>
            <a:avLst/>
            <a:gdLst/>
            <a:ahLst/>
            <a:cxnLst/>
            <a:rect r="r" b="b" t="t" l="l"/>
            <a:pathLst>
              <a:path h="3533775" w="5910146">
                <a:moveTo>
                  <a:pt x="0" y="0"/>
                </a:moveTo>
                <a:lnTo>
                  <a:pt x="5910146" y="0"/>
                </a:lnTo>
                <a:lnTo>
                  <a:pt x="5910146" y="3533775"/>
                </a:lnTo>
                <a:lnTo>
                  <a:pt x="0" y="3533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9827" y="970538"/>
            <a:ext cx="10587287" cy="192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2"/>
              </a:lnSpc>
              <a:spcBef>
                <a:spcPct val="0"/>
              </a:spcBef>
            </a:pPr>
            <a:r>
              <a:rPr lang="en-US" b="true" sz="17824" spc="-1764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Who?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9326" y="2853623"/>
            <a:ext cx="9840968" cy="66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29"/>
              </a:lnSpc>
              <a:spcBef>
                <a:spcPct val="0"/>
              </a:spcBef>
            </a:pPr>
            <a:r>
              <a:rPr lang="en-US" sz="4099" spc="-204">
                <a:solidFill>
                  <a:srgbClr val="201E21"/>
                </a:solidFill>
                <a:latin typeface="Noto Serif Japanese Light"/>
                <a:ea typeface="Noto Serif Japanese Light"/>
                <a:cs typeface="Noto Serif Japanese Light"/>
                <a:sym typeface="Noto Serif Japanese Light"/>
              </a:rPr>
              <a:t>想定しているユーザーのペルソナ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3847" y="5238750"/>
            <a:ext cx="3868948" cy="173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b="true" sz="3526" spc="-24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01.</a:t>
            </a:r>
          </a:p>
          <a:p>
            <a:pPr algn="ctr">
              <a:lnSpc>
                <a:spcPts val="3491"/>
              </a:lnSpc>
            </a:pPr>
          </a:p>
          <a:p>
            <a:pPr algn="ctr">
              <a:lnSpc>
                <a:spcPts val="3491"/>
              </a:lnSpc>
            </a:pPr>
            <a:r>
              <a:rPr lang="en-US" b="true" sz="3526" spc="-24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環境保護に貢献</a:t>
            </a:r>
          </a:p>
          <a:p>
            <a:pPr algn="ctr" marL="0" indent="0" lvl="0">
              <a:lnSpc>
                <a:spcPts val="3491"/>
              </a:lnSpc>
            </a:pPr>
            <a:r>
              <a:rPr lang="en-US" b="true" sz="3526" spc="-24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したい人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53357" y="5238750"/>
            <a:ext cx="4980265" cy="170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b="true" sz="3526" spc="-24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02.</a:t>
            </a:r>
          </a:p>
          <a:p>
            <a:pPr algn="ctr">
              <a:lnSpc>
                <a:spcPts val="3244"/>
              </a:lnSpc>
            </a:pPr>
          </a:p>
          <a:p>
            <a:pPr algn="ctr">
              <a:lnSpc>
                <a:spcPts val="3491"/>
              </a:lnSpc>
            </a:pPr>
            <a:r>
              <a:rPr lang="en-US" b="true" sz="3526" spc="-24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お得に買い物を</a:t>
            </a:r>
          </a:p>
          <a:p>
            <a:pPr algn="ctr" marL="0" indent="0" lvl="0">
              <a:lnSpc>
                <a:spcPts val="3491"/>
              </a:lnSpc>
            </a:pPr>
            <a:r>
              <a:rPr lang="en-US" b="true" sz="3526" spc="-24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したい人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33772" y="5238750"/>
            <a:ext cx="4270381" cy="166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b="true" sz="3526" spc="-24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03.</a:t>
            </a:r>
          </a:p>
          <a:p>
            <a:pPr algn="ctr">
              <a:lnSpc>
                <a:spcPts val="3244"/>
              </a:lnSpc>
            </a:pPr>
          </a:p>
          <a:p>
            <a:pPr algn="ctr">
              <a:lnSpc>
                <a:spcPts val="3244"/>
              </a:lnSpc>
            </a:pPr>
            <a:r>
              <a:rPr lang="en-US" b="true" sz="3526" spc="-24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手軽に新しい</a:t>
            </a:r>
          </a:p>
          <a:p>
            <a:pPr algn="ctr" marL="0" indent="0" lvl="0">
              <a:lnSpc>
                <a:spcPts val="3244"/>
              </a:lnSpc>
              <a:spcBef>
                <a:spcPct val="0"/>
              </a:spcBef>
            </a:pPr>
            <a:r>
              <a:rPr lang="en-US" b="true" sz="3526" spc="-246">
                <a:solidFill>
                  <a:srgbClr val="FAF9F4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商品を試してみたい人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3100" y="7543874"/>
            <a:ext cx="5060371" cy="124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</a:pPr>
            <a:r>
              <a:rPr lang="en-US" sz="2799" spc="-139">
                <a:solidFill>
                  <a:srgbClr val="FAF9F4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毎日大量に廃棄される商品を「</a:t>
            </a:r>
            <a:r>
              <a:rPr lang="en-US" b="true" sz="2799" spc="-139">
                <a:solidFill>
                  <a:srgbClr val="FFDE59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もったいない...</a:t>
            </a:r>
            <a:r>
              <a:rPr lang="en-US" sz="2799" spc="-139">
                <a:solidFill>
                  <a:srgbClr val="FAF9F4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」と思っているお店と消費者のために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30885" y="7543874"/>
            <a:ext cx="4226229" cy="82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-139">
                <a:solidFill>
                  <a:srgbClr val="FAF9F4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消費・賞味期限が短い分</a:t>
            </a:r>
          </a:p>
          <a:p>
            <a:pPr algn="ctr" marL="0" indent="0" lvl="0">
              <a:lnSpc>
                <a:spcPts val="3359"/>
              </a:lnSpc>
            </a:pPr>
            <a:r>
              <a:rPr lang="en-US" sz="2799" spc="-139">
                <a:solidFill>
                  <a:srgbClr val="FAF9F4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安く商品が買える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39141" y="7543874"/>
            <a:ext cx="4459643" cy="124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-139">
                <a:solidFill>
                  <a:srgbClr val="FAF9F4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割引されているからこそ、</a:t>
            </a:r>
          </a:p>
          <a:p>
            <a:pPr algn="ctr" marL="0" indent="0" lvl="0">
              <a:lnSpc>
                <a:spcPts val="3359"/>
              </a:lnSpc>
            </a:pPr>
            <a:r>
              <a:rPr lang="en-US" sz="2799" spc="-139">
                <a:solidFill>
                  <a:srgbClr val="FAF9F4"/>
                </a:solidFill>
                <a:latin typeface="Noto Serif Japanese"/>
                <a:ea typeface="Noto Serif Japanese"/>
                <a:cs typeface="Noto Serif Japanese"/>
                <a:sym typeface="Noto Serif Japanese"/>
              </a:rPr>
              <a:t>興味のある商品に気軽に手を出すことができる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58032" y="5978011"/>
            <a:ext cx="2520715" cy="0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870556" y="5723915"/>
            <a:ext cx="508191" cy="5081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64434" y="5134760"/>
            <a:ext cx="508191" cy="5081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28120" y="5723915"/>
            <a:ext cx="508191" cy="5081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3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4378747" y="5388856"/>
            <a:ext cx="2385687" cy="589155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10800000">
            <a:off x="6764434" y="6291383"/>
            <a:ext cx="508191" cy="5081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378747" y="5978011"/>
            <a:ext cx="2385687" cy="567468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923528" y="6291383"/>
            <a:ext cx="508191" cy="50819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H="true" flipV="true">
            <a:off x="7272625" y="6545479"/>
            <a:ext cx="3650903" cy="0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0908339" y="5134760"/>
            <a:ext cx="508191" cy="50819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3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H="true" flipV="true">
            <a:off x="7272625" y="5388856"/>
            <a:ext cx="3635714" cy="0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11416531" y="5388856"/>
            <a:ext cx="3411589" cy="589155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11431719" y="5978011"/>
            <a:ext cx="3396401" cy="567468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146018" y="1395790"/>
            <a:ext cx="7422174" cy="141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47"/>
              </a:lnSpc>
              <a:spcBef>
                <a:spcPct val="0"/>
              </a:spcBef>
            </a:pPr>
            <a:r>
              <a:rPr lang="en-US" b="true" sz="13215" spc="-1308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System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16945" y="2908484"/>
            <a:ext cx="7700323" cy="43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4"/>
              </a:lnSpc>
            </a:pPr>
            <a:r>
              <a:rPr lang="en-US" sz="3526" spc="-246">
                <a:solidFill>
                  <a:srgbClr val="201E21"/>
                </a:solidFill>
                <a:latin typeface="Noto Serif Japanese Light"/>
                <a:ea typeface="Noto Serif Japanese Light"/>
                <a:cs typeface="Noto Serif Japanese Light"/>
                <a:sym typeface="Noto Serif Japanese Light"/>
              </a:rPr>
              <a:t>ウェブサイトの仕組み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87489" y="7346531"/>
            <a:ext cx="4831040" cy="3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企業・お店側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41585" y="4119478"/>
            <a:ext cx="4831040" cy="3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消費者側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66695" y="5075733"/>
            <a:ext cx="4831040" cy="3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現地で会計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13922" y="5210960"/>
            <a:ext cx="262145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アカウント登録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07801" y="4626208"/>
            <a:ext cx="2621458" cy="3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商品を発見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51706" y="4626208"/>
            <a:ext cx="262145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情報確認・予約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07801" y="7140791"/>
            <a:ext cx="2621458" cy="76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廃棄予定の</a:t>
            </a:r>
          </a:p>
          <a:p>
            <a:pPr algn="ctr" marL="0" indent="0" lvl="0">
              <a:lnSpc>
                <a:spcPts val="2970"/>
              </a:lnSpc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商品を把握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866895" y="7199846"/>
            <a:ext cx="2621458" cy="3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3000" spc="-210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情報を投稿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27698" y="7725572"/>
            <a:ext cx="1977665" cy="183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27" indent="-236113" lvl="1">
              <a:lnSpc>
                <a:spcPts val="2405"/>
              </a:lnSpc>
              <a:buFont typeface="Arial"/>
              <a:buChar char="•"/>
            </a:pPr>
            <a:r>
              <a:rPr lang="en-US" b="true" sz="2187" spc="-153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商品名</a:t>
            </a:r>
          </a:p>
          <a:p>
            <a:pPr algn="l" marL="472227" indent="-236113" lvl="1">
              <a:lnSpc>
                <a:spcPts val="2405"/>
              </a:lnSpc>
              <a:buFont typeface="Arial"/>
              <a:buChar char="•"/>
            </a:pPr>
            <a:r>
              <a:rPr lang="en-US" b="true" sz="2187" spc="-153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内容</a:t>
            </a:r>
          </a:p>
          <a:p>
            <a:pPr algn="l" marL="472227" indent="-236113" lvl="1">
              <a:lnSpc>
                <a:spcPts val="2405"/>
              </a:lnSpc>
              <a:buFont typeface="Arial"/>
              <a:buChar char="•"/>
            </a:pPr>
            <a:r>
              <a:rPr lang="en-US" b="true" sz="2187" spc="-153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写真</a:t>
            </a:r>
          </a:p>
          <a:p>
            <a:pPr algn="l" marL="472227" indent="-236113" lvl="1">
              <a:lnSpc>
                <a:spcPts val="2405"/>
              </a:lnSpc>
              <a:buFont typeface="Arial"/>
              <a:buChar char="•"/>
            </a:pPr>
            <a:r>
              <a:rPr lang="en-US" b="true" sz="2187" spc="-153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値段</a:t>
            </a:r>
          </a:p>
          <a:p>
            <a:pPr algn="l" marL="472227" indent="-236113" lvl="1">
              <a:lnSpc>
                <a:spcPts val="2405"/>
              </a:lnSpc>
              <a:buFont typeface="Arial"/>
              <a:buChar char="•"/>
            </a:pPr>
            <a:r>
              <a:rPr lang="en-US" b="true" sz="2187" spc="-153">
                <a:solidFill>
                  <a:srgbClr val="000000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時間</a:t>
            </a:r>
          </a:p>
          <a:p>
            <a:pPr algn="l">
              <a:lnSpc>
                <a:spcPts val="2405"/>
              </a:lnSpc>
            </a:pPr>
          </a:p>
        </p:txBody>
      </p:sp>
      <p:sp>
        <p:nvSpPr>
          <p:cNvPr name="AutoShape 38" id="38"/>
          <p:cNvSpPr/>
          <p:nvPr/>
        </p:nvSpPr>
        <p:spPr>
          <a:xfrm>
            <a:off x="-2813401" y="3099866"/>
            <a:ext cx="6135096" cy="0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5336311" y="5978011"/>
            <a:ext cx="2520715" cy="0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42426" y="7260088"/>
            <a:ext cx="1821634" cy="1722014"/>
          </a:xfrm>
          <a:custGeom>
            <a:avLst/>
            <a:gdLst/>
            <a:ahLst/>
            <a:cxnLst/>
            <a:rect r="r" b="b" t="t" l="l"/>
            <a:pathLst>
              <a:path h="1722014" w="1821634">
                <a:moveTo>
                  <a:pt x="0" y="0"/>
                </a:moveTo>
                <a:lnTo>
                  <a:pt x="1821635" y="0"/>
                </a:lnTo>
                <a:lnTo>
                  <a:pt x="1821635" y="1722014"/>
                </a:lnTo>
                <a:lnTo>
                  <a:pt x="0" y="1722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6061" y="7009256"/>
            <a:ext cx="1441141" cy="1745131"/>
          </a:xfrm>
          <a:custGeom>
            <a:avLst/>
            <a:gdLst/>
            <a:ahLst/>
            <a:cxnLst/>
            <a:rect r="r" b="b" t="t" l="l"/>
            <a:pathLst>
              <a:path h="1745131" w="1441141">
                <a:moveTo>
                  <a:pt x="0" y="0"/>
                </a:moveTo>
                <a:lnTo>
                  <a:pt x="1441141" y="0"/>
                </a:lnTo>
                <a:lnTo>
                  <a:pt x="1441141" y="1745131"/>
                </a:lnTo>
                <a:lnTo>
                  <a:pt x="0" y="1745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59307" y="7260088"/>
            <a:ext cx="1751759" cy="1744916"/>
          </a:xfrm>
          <a:custGeom>
            <a:avLst/>
            <a:gdLst/>
            <a:ahLst/>
            <a:cxnLst/>
            <a:rect r="r" b="b" t="t" l="l"/>
            <a:pathLst>
              <a:path h="1744916" w="1751759">
                <a:moveTo>
                  <a:pt x="0" y="0"/>
                </a:moveTo>
                <a:lnTo>
                  <a:pt x="1751759" y="0"/>
                </a:lnTo>
                <a:lnTo>
                  <a:pt x="1751759" y="1744916"/>
                </a:lnTo>
                <a:lnTo>
                  <a:pt x="0" y="1744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82164" y="7620129"/>
            <a:ext cx="1839349" cy="1638171"/>
          </a:xfrm>
          <a:custGeom>
            <a:avLst/>
            <a:gdLst/>
            <a:ahLst/>
            <a:cxnLst/>
            <a:rect r="r" b="b" t="t" l="l"/>
            <a:pathLst>
              <a:path h="1638171" w="1839349">
                <a:moveTo>
                  <a:pt x="0" y="0"/>
                </a:moveTo>
                <a:lnTo>
                  <a:pt x="1839349" y="0"/>
                </a:lnTo>
                <a:lnTo>
                  <a:pt x="1839349" y="1638171"/>
                </a:lnTo>
                <a:lnTo>
                  <a:pt x="0" y="16381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2753" y="3819537"/>
            <a:ext cx="1638171" cy="1638171"/>
          </a:xfrm>
          <a:custGeom>
            <a:avLst/>
            <a:gdLst/>
            <a:ahLst/>
            <a:cxnLst/>
            <a:rect r="r" b="b" t="t" l="l"/>
            <a:pathLst>
              <a:path h="1638171" w="1638171">
                <a:moveTo>
                  <a:pt x="0" y="0"/>
                </a:moveTo>
                <a:lnTo>
                  <a:pt x="1638171" y="0"/>
                </a:lnTo>
                <a:lnTo>
                  <a:pt x="1638171" y="1638170"/>
                </a:lnTo>
                <a:lnTo>
                  <a:pt x="0" y="16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2813401" y="3099866"/>
            <a:ext cx="6135096" cy="0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138809"/>
            <a:ext cx="1771009" cy="1771009"/>
          </a:xfrm>
          <a:custGeom>
            <a:avLst/>
            <a:gdLst/>
            <a:ahLst/>
            <a:cxnLst/>
            <a:rect r="r" b="b" t="t" l="l"/>
            <a:pathLst>
              <a:path h="1771009" w="1771009">
                <a:moveTo>
                  <a:pt x="0" y="0"/>
                </a:moveTo>
                <a:lnTo>
                  <a:pt x="1771009" y="0"/>
                </a:lnTo>
                <a:lnTo>
                  <a:pt x="1771009" y="1771009"/>
                </a:lnTo>
                <a:lnTo>
                  <a:pt x="0" y="1771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3312" y="3744656"/>
            <a:ext cx="2161784" cy="2161784"/>
          </a:xfrm>
          <a:custGeom>
            <a:avLst/>
            <a:gdLst/>
            <a:ahLst/>
            <a:cxnLst/>
            <a:rect r="r" b="b" t="t" l="l"/>
            <a:pathLst>
              <a:path h="2161784" w="2161784">
                <a:moveTo>
                  <a:pt x="0" y="0"/>
                </a:moveTo>
                <a:lnTo>
                  <a:pt x="2161784" y="0"/>
                </a:lnTo>
                <a:lnTo>
                  <a:pt x="2161784" y="2161784"/>
                </a:lnTo>
                <a:lnTo>
                  <a:pt x="0" y="2161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87546" y="4006462"/>
            <a:ext cx="1638171" cy="1638171"/>
          </a:xfrm>
          <a:custGeom>
            <a:avLst/>
            <a:gdLst/>
            <a:ahLst/>
            <a:cxnLst/>
            <a:rect r="r" b="b" t="t" l="l"/>
            <a:pathLst>
              <a:path h="1638171" w="1638171">
                <a:moveTo>
                  <a:pt x="0" y="0"/>
                </a:moveTo>
                <a:lnTo>
                  <a:pt x="1638171" y="0"/>
                </a:lnTo>
                <a:lnTo>
                  <a:pt x="1638171" y="1638171"/>
                </a:lnTo>
                <a:lnTo>
                  <a:pt x="0" y="16381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3141824" y="4580157"/>
            <a:ext cx="1693428" cy="0"/>
          </a:xfrm>
          <a:prstGeom prst="line">
            <a:avLst/>
          </a:prstGeom>
          <a:ln cap="flat" w="95250">
            <a:solidFill>
              <a:srgbClr val="201E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981980" y="3458405"/>
            <a:ext cx="2439717" cy="6399970"/>
          </a:xfrm>
          <a:custGeom>
            <a:avLst/>
            <a:gdLst/>
            <a:ahLst/>
            <a:cxnLst/>
            <a:rect r="r" b="b" t="t" l="l"/>
            <a:pathLst>
              <a:path h="6399970" w="2439717">
                <a:moveTo>
                  <a:pt x="0" y="0"/>
                </a:moveTo>
                <a:lnTo>
                  <a:pt x="2439717" y="0"/>
                </a:lnTo>
                <a:lnTo>
                  <a:pt x="2439717" y="6399970"/>
                </a:lnTo>
                <a:lnTo>
                  <a:pt x="0" y="6399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5173" t="-41892" r="-141653" b="0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3141824" y="8126798"/>
            <a:ext cx="1693428" cy="0"/>
          </a:xfrm>
          <a:prstGeom prst="line">
            <a:avLst/>
          </a:prstGeom>
          <a:ln cap="flat" w="95250">
            <a:solidFill>
              <a:srgbClr val="201E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714352" y="3458405"/>
            <a:ext cx="5599547" cy="5799895"/>
          </a:xfrm>
          <a:custGeom>
            <a:avLst/>
            <a:gdLst/>
            <a:ahLst/>
            <a:cxnLst/>
            <a:rect r="r" b="b" t="t" l="l"/>
            <a:pathLst>
              <a:path h="5799895" w="5599547">
                <a:moveTo>
                  <a:pt x="0" y="0"/>
                </a:moveTo>
                <a:lnTo>
                  <a:pt x="5599547" y="0"/>
                </a:lnTo>
                <a:lnTo>
                  <a:pt x="5599547" y="5799895"/>
                </a:lnTo>
                <a:lnTo>
                  <a:pt x="0" y="57998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0937" t="-57900" r="-3499" b="-8710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15" id="15"/>
          <p:cNvSpPr/>
          <p:nvPr/>
        </p:nvSpPr>
        <p:spPr>
          <a:xfrm>
            <a:off x="7715613" y="4825548"/>
            <a:ext cx="7651051" cy="1033940"/>
          </a:xfrm>
          <a:prstGeom prst="line">
            <a:avLst/>
          </a:prstGeom>
          <a:ln cap="flat" w="95250">
            <a:solidFill>
              <a:srgbClr val="201E21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3141824" y="5095875"/>
            <a:ext cx="1693428" cy="0"/>
          </a:xfrm>
          <a:prstGeom prst="line">
            <a:avLst/>
          </a:prstGeom>
          <a:ln cap="flat" w="95250">
            <a:solidFill>
              <a:srgbClr val="201E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435121" y="3458405"/>
            <a:ext cx="2439717" cy="5799895"/>
          </a:xfrm>
          <a:custGeom>
            <a:avLst/>
            <a:gdLst/>
            <a:ahLst/>
            <a:cxnLst/>
            <a:rect r="r" b="b" t="t" l="l"/>
            <a:pathLst>
              <a:path h="5799895" w="2439717">
                <a:moveTo>
                  <a:pt x="0" y="0"/>
                </a:moveTo>
                <a:lnTo>
                  <a:pt x="2439717" y="0"/>
                </a:lnTo>
                <a:lnTo>
                  <a:pt x="2439717" y="5799895"/>
                </a:lnTo>
                <a:lnTo>
                  <a:pt x="0" y="57998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41892" r="-123683" b="0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7715613" y="5321251"/>
            <a:ext cx="7719508" cy="1037101"/>
          </a:xfrm>
          <a:prstGeom prst="line">
            <a:avLst/>
          </a:prstGeom>
          <a:ln cap="flat" w="95250">
            <a:solidFill>
              <a:srgbClr val="201E21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3141824" y="8688773"/>
            <a:ext cx="1693428" cy="0"/>
          </a:xfrm>
          <a:prstGeom prst="line">
            <a:avLst/>
          </a:prstGeom>
          <a:ln cap="flat" w="95250">
            <a:solidFill>
              <a:srgbClr val="201E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7493788" y="8641148"/>
            <a:ext cx="1693428" cy="0"/>
          </a:xfrm>
          <a:prstGeom prst="line">
            <a:avLst/>
          </a:prstGeom>
          <a:ln cap="flat" w="95250">
            <a:solidFill>
              <a:srgbClr val="201E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7493788" y="7976688"/>
            <a:ext cx="1693428" cy="0"/>
          </a:xfrm>
          <a:prstGeom prst="line">
            <a:avLst/>
          </a:prstGeom>
          <a:ln cap="flat" w="95250">
            <a:solidFill>
              <a:srgbClr val="201E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13652877" y="6678127"/>
            <a:ext cx="1556267" cy="1156069"/>
          </a:xfrm>
          <a:prstGeom prst="line">
            <a:avLst/>
          </a:prstGeom>
          <a:ln cap="flat" w="95250">
            <a:solidFill>
              <a:srgbClr val="201E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>
            <a:off x="13899546" y="6961096"/>
            <a:ext cx="1482612" cy="1249130"/>
          </a:xfrm>
          <a:prstGeom prst="line">
            <a:avLst/>
          </a:prstGeom>
          <a:ln cap="flat" w="95250">
            <a:solidFill>
              <a:srgbClr val="201E2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5210415" y="6358352"/>
            <a:ext cx="1982846" cy="1195904"/>
          </a:xfrm>
          <a:custGeom>
            <a:avLst/>
            <a:gdLst/>
            <a:ahLst/>
            <a:cxnLst/>
            <a:rect r="r" b="b" t="t" l="l"/>
            <a:pathLst>
              <a:path h="1195904" w="1982846">
                <a:moveTo>
                  <a:pt x="0" y="0"/>
                </a:moveTo>
                <a:lnTo>
                  <a:pt x="1982846" y="0"/>
                </a:lnTo>
                <a:lnTo>
                  <a:pt x="1982846" y="1195904"/>
                </a:lnTo>
                <a:lnTo>
                  <a:pt x="0" y="11959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196647"/>
            <a:ext cx="10713726" cy="141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47"/>
              </a:lnSpc>
              <a:spcBef>
                <a:spcPct val="0"/>
              </a:spcBef>
            </a:pPr>
            <a:r>
              <a:rPr lang="en-US" b="true" sz="13215" spc="-1308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技術スタック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5030" y="8814568"/>
            <a:ext cx="2218349" cy="120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1E21"/>
                </a:solidFill>
                <a:latin typeface="Rounded M+"/>
                <a:ea typeface="Rounded M+"/>
                <a:cs typeface="Rounded M+"/>
                <a:sym typeface="Rounded M+"/>
              </a:rPr>
              <a:t>User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1E21"/>
                </a:solidFill>
                <a:latin typeface="Rounded M+"/>
                <a:ea typeface="Rounded M+"/>
                <a:cs typeface="Rounded M+"/>
                <a:sym typeface="Rounded M+"/>
              </a:rPr>
              <a:t>（消費者）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5432" y="5800216"/>
            <a:ext cx="2516393" cy="120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1E21"/>
                </a:solidFill>
                <a:latin typeface="Rounded M+"/>
                <a:ea typeface="Rounded M+"/>
                <a:cs typeface="Rounded M+"/>
                <a:sym typeface="Rounded M+"/>
              </a:rPr>
              <a:t>Admin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1E21"/>
                </a:solidFill>
                <a:latin typeface="Rounded M+"/>
                <a:ea typeface="Rounded M+"/>
                <a:cs typeface="Rounded M+"/>
                <a:sym typeface="Rounded M+"/>
              </a:rPr>
              <a:t>(店舗管理者)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688064" y="2721923"/>
            <a:ext cx="302754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01E21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フロントエンド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046816" y="2721923"/>
            <a:ext cx="302754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01E21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バックエンド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141205" y="2721923"/>
            <a:ext cx="302754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01E21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DB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00351" y="4057597"/>
            <a:ext cx="302754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01E21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APIリクエスト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01E21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DB操作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46816" y="6044028"/>
            <a:ext cx="302754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01E21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APIリクエスト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82785" y="9315450"/>
            <a:ext cx="32626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201E21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後ほど詳細を説明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56800" y="8830587"/>
            <a:ext cx="4196358" cy="29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8"/>
              </a:lnSpc>
              <a:spcBef>
                <a:spcPct val="0"/>
              </a:spcBef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Prisma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56800" y="5720833"/>
            <a:ext cx="4196358" cy="29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8"/>
              </a:lnSpc>
              <a:spcBef>
                <a:spcPct val="0"/>
              </a:spcBef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Postgres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03659" y="5720833"/>
            <a:ext cx="4196358" cy="29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8"/>
              </a:lnSpc>
              <a:spcBef>
                <a:spcPct val="0"/>
              </a:spcBef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TypeScript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103659" y="9356394"/>
            <a:ext cx="4196358" cy="29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8"/>
              </a:lnSpc>
              <a:spcBef>
                <a:spcPct val="0"/>
              </a:spcBef>
            </a:pPr>
            <a:r>
              <a:rPr lang="en-US" b="true" sz="2454" spc="-171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React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326" y="4901044"/>
            <a:ext cx="3046552" cy="3046552"/>
          </a:xfrm>
          <a:custGeom>
            <a:avLst/>
            <a:gdLst/>
            <a:ahLst/>
            <a:cxnLst/>
            <a:rect r="r" b="b" t="t" l="l"/>
            <a:pathLst>
              <a:path h="3046552" w="3046552">
                <a:moveTo>
                  <a:pt x="0" y="0"/>
                </a:moveTo>
                <a:lnTo>
                  <a:pt x="3046552" y="0"/>
                </a:lnTo>
                <a:lnTo>
                  <a:pt x="3046552" y="3046552"/>
                </a:lnTo>
                <a:lnTo>
                  <a:pt x="0" y="3046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0326" y="1227146"/>
            <a:ext cx="10491113" cy="141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47"/>
              </a:lnSpc>
              <a:spcBef>
                <a:spcPct val="0"/>
              </a:spcBef>
            </a:pPr>
            <a:r>
              <a:rPr lang="en-US" b="true" sz="13215" spc="-1308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技術的挑戦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16945" y="2908484"/>
            <a:ext cx="7700323" cy="43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4"/>
              </a:lnSpc>
            </a:pPr>
            <a:r>
              <a:rPr lang="en-US" sz="3526" spc="-246">
                <a:solidFill>
                  <a:srgbClr val="201E21"/>
                </a:solidFill>
                <a:latin typeface="Noto Serif Japanese Light"/>
                <a:ea typeface="Noto Serif Japanese Light"/>
                <a:cs typeface="Noto Serif Japanese Light"/>
                <a:sym typeface="Noto Serif Japanese Light"/>
              </a:rPr>
              <a:t>新しい技法</a:t>
            </a:r>
          </a:p>
        </p:txBody>
      </p:sp>
      <p:sp>
        <p:nvSpPr>
          <p:cNvPr name="AutoShape 5" id="5"/>
          <p:cNvSpPr/>
          <p:nvPr/>
        </p:nvSpPr>
        <p:spPr>
          <a:xfrm>
            <a:off x="-2813401" y="3099866"/>
            <a:ext cx="6135096" cy="0"/>
          </a:xfrm>
          <a:prstGeom prst="line">
            <a:avLst/>
          </a:prstGeom>
          <a:ln cap="flat" w="381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426050" y="5142563"/>
            <a:ext cx="13793919" cy="243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8"/>
              </a:lnSpc>
            </a:pPr>
            <a:r>
              <a:rPr lang="en-US" sz="7070" spc="-699" b="true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フロントエンドの工数の削減</a:t>
            </a:r>
          </a:p>
          <a:p>
            <a:pPr algn="l">
              <a:lnSpc>
                <a:spcPts val="9898"/>
              </a:lnSpc>
            </a:pPr>
            <a:r>
              <a:rPr lang="en-US" b="true" sz="7070" spc="-699">
                <a:solidFill>
                  <a:srgbClr val="201E21"/>
                </a:solidFill>
                <a:latin typeface="Noto Serif Japanese Bold"/>
                <a:ea typeface="Noto Serif Japanese Bold"/>
                <a:cs typeface="Noto Serif Japanese Bold"/>
                <a:sym typeface="Noto Serif Japanese Bold"/>
              </a:rPr>
              <a:t>限られた人数で短い期間での開発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5060201" y="5355194"/>
            <a:ext cx="0" cy="2227058"/>
          </a:xfrm>
          <a:prstGeom prst="line">
            <a:avLst/>
          </a:prstGeom>
          <a:ln cap="rnd" w="152400">
            <a:solidFill>
              <a:srgbClr val="201E2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DAGf8entpgg</dc:identifier>
  <dcterms:modified xsi:type="dcterms:W3CDTF">2011-08-01T06:04:30Z</dcterms:modified>
  <cp:revision>1</cp:revision>
  <dc:title>hackathon</dc:title>
</cp:coreProperties>
</file>